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82" r:id="rId2"/>
    <p:sldId id="394" r:id="rId3"/>
    <p:sldId id="384" r:id="rId4"/>
    <p:sldId id="300" r:id="rId5"/>
    <p:sldId id="323" r:id="rId6"/>
    <p:sldId id="303" r:id="rId7"/>
    <p:sldId id="302" r:id="rId8"/>
    <p:sldId id="304" r:id="rId9"/>
    <p:sldId id="324" r:id="rId10"/>
    <p:sldId id="306" r:id="rId11"/>
    <p:sldId id="307" r:id="rId12"/>
    <p:sldId id="325" r:id="rId13"/>
    <p:sldId id="386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87" r:id="rId26"/>
    <p:sldId id="335" r:id="rId27"/>
    <p:sldId id="337" r:id="rId28"/>
    <p:sldId id="338" r:id="rId29"/>
    <p:sldId id="340" r:id="rId30"/>
    <p:sldId id="391" r:id="rId31"/>
    <p:sldId id="342" r:id="rId32"/>
    <p:sldId id="336" r:id="rId33"/>
    <p:sldId id="388" r:id="rId34"/>
    <p:sldId id="389" r:id="rId35"/>
    <p:sldId id="344" r:id="rId36"/>
    <p:sldId id="351" r:id="rId37"/>
    <p:sldId id="352" r:id="rId38"/>
    <p:sldId id="353" r:id="rId39"/>
    <p:sldId id="354" r:id="rId40"/>
    <p:sldId id="356" r:id="rId41"/>
    <p:sldId id="357" r:id="rId42"/>
    <p:sldId id="359" r:id="rId43"/>
    <p:sldId id="390" r:id="rId44"/>
    <p:sldId id="361" r:id="rId45"/>
    <p:sldId id="378" r:id="rId46"/>
    <p:sldId id="363" r:id="rId47"/>
    <p:sldId id="364" r:id="rId48"/>
    <p:sldId id="365" r:id="rId49"/>
    <p:sldId id="366" r:id="rId50"/>
    <p:sldId id="395" r:id="rId51"/>
    <p:sldId id="396" r:id="rId52"/>
    <p:sldId id="368" r:id="rId53"/>
    <p:sldId id="369" r:id="rId54"/>
    <p:sldId id="367" r:id="rId55"/>
    <p:sldId id="370" r:id="rId56"/>
    <p:sldId id="371" r:id="rId57"/>
    <p:sldId id="380" r:id="rId58"/>
    <p:sldId id="376" r:id="rId59"/>
    <p:sldId id="381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0" autoAdjust="0"/>
    <p:restoredTop sz="96235" autoAdjust="0"/>
  </p:normalViewPr>
  <p:slideViewPr>
    <p:cSldViewPr snapToGrid="0">
      <p:cViewPr varScale="1">
        <p:scale>
          <a:sx n="114" d="100"/>
          <a:sy n="114" d="100"/>
        </p:scale>
        <p:origin x="54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ねらい</a:t>
            </a:r>
            <a:endParaRPr kumimoji="1" lang="en-US" altLang="ja-JP" dirty="0"/>
          </a:p>
          <a:p>
            <a:r>
              <a:rPr kumimoji="1" lang="ja-JP" altLang="en-US" dirty="0"/>
              <a:t>パターン認識の概要を正しく説明できる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パターン認識における一般的な処理の流れについて正しく説明できる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パターン認識において利用される識別機について正しく説明できる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en-US" altLang="ja-JP" dirty="0" err="1"/>
              <a:t>kNN</a:t>
            </a:r>
            <a:endParaRPr kumimoji="1" lang="en-US" altLang="ja-JP" dirty="0"/>
          </a:p>
          <a:p>
            <a:r>
              <a:rPr kumimoji="1" lang="en-US" altLang="ja-JP" dirty="0"/>
              <a:t>+ decision tree </a:t>
            </a:r>
          </a:p>
          <a:p>
            <a:r>
              <a:rPr kumimoji="1" lang="en-US" altLang="ja-JP" dirty="0"/>
              <a:t>+ SVM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7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45</a:t>
            </a:r>
            <a:r>
              <a:rPr kumimoji="1" lang="ja-JP" altLang="en-US" dirty="0"/>
              <a:t>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04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分割の停止は，子が一つ以下になったら，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672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特徴点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209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954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85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計算式はこんな感じ．</a:t>
            </a:r>
            <a:endParaRPr kumimoji="1" lang="en-US" altLang="ja-JP" dirty="0"/>
          </a:p>
          <a:p>
            <a:r>
              <a:rPr kumimoji="1" lang="ja-JP" altLang="en-US" dirty="0"/>
              <a:t>参考までということで深くは触れなくていいかな．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9/60*log_2(9/60) + 22/60*log_2(22/60) + 17/60*log_2(17/60)+12/60*log_2(12/60) = -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1.921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9/21*log_2(9/21) + 12/21*log_2(12/21) = -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0.985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22/39*log_2(22/39) + 17/39*log_2(17/39) = -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0.988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1.921 −21/60*0.985 −39/60*0.988 = 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0.934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5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２つのタスクタスク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5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9/60*log_2(9/60) + 22/60*log_2(22/60) + 17/60*log_2(17/60)+12/60*log_2(12/60) = -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1.921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5/25*log_2(5/25) + 18/25*log_2(18/25) + 2/25*log_2(2/25) = 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-1.097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4/35*log_2(4/35) + 4/35*log_2(4/35) + 15/35*log_2(15/35)+ 12/35*log_2(12/35) = </a:t>
            </a:r>
            <a:r>
              <a:rPr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-1.7686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1.921−25/60*1.097−35/60*1.769</a:t>
            </a:r>
            <a:r>
              <a:rPr kumimoji="1" lang="en-US" altLang="ja-JP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=0.432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75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出現確率が偏るほどエントロピーは小さくなる．</a:t>
            </a:r>
            <a:endParaRPr kumimoji="1" lang="en-US" altLang="ja-JP" dirty="0"/>
          </a:p>
          <a:p>
            <a:r>
              <a:rPr kumimoji="1" lang="ja-JP" altLang="en-US" dirty="0" err="1"/>
              <a:t>なので</a:t>
            </a:r>
            <a:r>
              <a:rPr kumimoji="1" lang="ja-JP" altLang="en-US" dirty="0"/>
              <a:t>エントロピー（平均情報量）がなるべく下がるような分割をしたい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0.1 0.5 0.3</a:t>
            </a:r>
            <a:r>
              <a:rPr kumimoji="1" lang="en-US" altLang="ja-JP" baseline="0" dirty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集合の分散を利用して正規化のような処理を行っている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2024/5/30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2024/5/30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2024/5/30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10" Type="http://schemas.openxmlformats.org/officeDocument/2006/relationships/image" Target="../media/image29.jpe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jpe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jpeg"/><Relationship Id="rId25" Type="http://schemas.openxmlformats.org/officeDocument/2006/relationships/image" Target="../media/image69.png"/><Relationship Id="rId2" Type="http://schemas.openxmlformats.org/officeDocument/2006/relationships/image" Target="../media/image48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jpe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jpe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Relationship Id="rId1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390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57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450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1470.png"/><Relationship Id="rId7" Type="http://schemas.openxmlformats.org/officeDocument/2006/relationships/image" Target="../media/image1510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/>
              <a:t>コンピュータビジョン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担当</a:t>
            </a:r>
            <a:r>
              <a:rPr kumimoji="1" lang="en-US" altLang="ja-JP" sz="2800" dirty="0"/>
              <a:t>: </a:t>
            </a:r>
            <a:r>
              <a:rPr kumimoji="1" lang="ja-JP" altLang="en-US" sz="2800" dirty="0"/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62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正解画像群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000" dirty="0"/>
              <a:t>クラス</a:t>
            </a:r>
            <a:r>
              <a:rPr lang="en-US" altLang="ja-JP" sz="2000" dirty="0"/>
              <a:t>ID</a:t>
            </a:r>
            <a:r>
              <a:rPr lang="ja-JP" altLang="en-US" sz="2000" dirty="0"/>
              <a:t>が既に付いた画像群</a:t>
            </a: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559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method,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cut,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などなど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平均の色相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007114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3169784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平均色相と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円形度により、入力画像を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特徴空間に入力画像を射影（配置）し、クラス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正解画像を特徴空間に射影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分類したい画像も特徴空間射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距離が一番近い正解画像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Contents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1329076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01.   </a:t>
            </a:r>
            <a:r>
              <a:rPr lang="ja-JP" altLang="en-US" sz="1800" dirty="0"/>
              <a:t>序論</a:t>
            </a:r>
            <a:r>
              <a:rPr lang="en-US" altLang="ja-JP" sz="1800" dirty="0"/>
              <a:t>	  	: </a:t>
            </a:r>
            <a:r>
              <a:rPr lang="ja-JP" altLang="en-US" sz="1800" dirty="0"/>
              <a:t>イントロダクション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02.</a:t>
            </a:r>
            <a:r>
              <a:rPr lang="ja-JP" altLang="en-US" sz="1800" dirty="0"/>
              <a:t>　特徴検出</a:t>
            </a:r>
            <a:r>
              <a:rPr lang="en-US" altLang="ja-JP" sz="1800" dirty="0"/>
              <a:t>1 		: </a:t>
            </a:r>
            <a:r>
              <a:rPr lang="ja-JP" altLang="en-US" sz="1800" dirty="0"/>
              <a:t>テンプレートマッチング、コーナー検出、エッジ検出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03.   </a:t>
            </a:r>
            <a:r>
              <a:rPr lang="ja-JP" altLang="en-US" sz="1800" dirty="0"/>
              <a:t>特徴検出</a:t>
            </a:r>
            <a:r>
              <a:rPr lang="en-US" altLang="ja-JP" sz="1800" dirty="0"/>
              <a:t>2 		: </a:t>
            </a:r>
            <a:r>
              <a:rPr lang="ja-JP" altLang="en-US" sz="1800" dirty="0"/>
              <a:t>ハフ変換、</a:t>
            </a:r>
            <a:r>
              <a:rPr lang="en-US" altLang="ja-JP" sz="1800" dirty="0"/>
              <a:t>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，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</a:t>
            </a:r>
            <a:r>
              <a:rPr lang="en-US" altLang="ja-JP" sz="1800" dirty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04.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: </a:t>
            </a:r>
            <a:r>
              <a:rPr lang="ja-JP" altLang="en-US" sz="1800" dirty="0"/>
              <a:t>領域分割とは，閾値法，領域拡張法，グラフカット法</a:t>
            </a:r>
            <a:r>
              <a:rPr lang="en-US" altLang="ja-JP" sz="1800" dirty="0"/>
              <a:t>,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05. </a:t>
            </a:r>
            <a:r>
              <a:rPr lang="ja-JP" altLang="en-US" sz="1800" dirty="0"/>
              <a:t>  オプティカルフロー </a:t>
            </a:r>
            <a:r>
              <a:rPr lang="en-US" altLang="ja-JP" sz="1800" dirty="0"/>
              <a:t>: </a:t>
            </a:r>
            <a:r>
              <a:rPr lang="ja-JP" altLang="en-US" sz="1800" dirty="0"/>
              <a:t>領域分割残り，</a:t>
            </a:r>
            <a:r>
              <a:rPr lang="en-US" altLang="ja-JP" sz="1800" dirty="0"/>
              <a:t>Lucas-</a:t>
            </a:r>
            <a:r>
              <a:rPr lang="en-US" altLang="ja-JP" sz="1800" dirty="0" err="1"/>
              <a:t>Kanade</a:t>
            </a:r>
            <a:r>
              <a:rPr lang="ja-JP" altLang="en-US" sz="1800" dirty="0"/>
              <a:t>法 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06.</a:t>
            </a:r>
            <a:r>
              <a:rPr kumimoji="1" lang="ja-JP" altLang="en-US" sz="1800" dirty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パターン認識概論，サポートベクタマシン</a:t>
            </a:r>
            <a:r>
              <a:rPr kumimoji="1"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07.</a:t>
            </a:r>
            <a:r>
              <a:rPr lang="ja-JP" altLang="en-US" sz="1800" dirty="0"/>
              <a:t>　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ニューラルネットワーク、深層学習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08.</a:t>
            </a:r>
            <a:r>
              <a:rPr lang="ja-JP" altLang="en-US" sz="1800" dirty="0"/>
              <a:t>　パターン認識基礎</a:t>
            </a:r>
            <a:r>
              <a:rPr lang="en-US" altLang="ja-JP" sz="1800" dirty="0"/>
              <a:t>3	: </a:t>
            </a:r>
            <a:r>
              <a:rPr lang="ja-JP" altLang="en-US" sz="1800" dirty="0"/>
              <a:t>主成分分析</a:t>
            </a:r>
            <a:r>
              <a:rPr lang="en-US" altLang="ja-JP" sz="1800" dirty="0"/>
              <a:t>, </a:t>
            </a:r>
            <a:r>
              <a:rPr lang="ja-JP" altLang="en-US" sz="1800" dirty="0"/>
              <a:t>オートエンコーダ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09.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1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10.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2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11.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</a:t>
            </a:r>
            <a:r>
              <a:rPr lang="en-US" altLang="ja-JP" sz="1800" dirty="0">
                <a:solidFill>
                  <a:srgbClr val="0070C0"/>
                </a:solidFill>
              </a:rPr>
              <a:t>  3 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12.   </a:t>
            </a:r>
            <a:r>
              <a:rPr lang="ja-JP" altLang="en-US" sz="1800" dirty="0">
                <a:solidFill>
                  <a:srgbClr val="0070C0"/>
                </a:solidFill>
              </a:rPr>
              <a:t>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4 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13.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5 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14.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6 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96406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特徴抽出のための前処理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特徴などが有名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正解データ群を利用して特徴空間を分割する（訓練）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まとめ </a:t>
            </a:r>
            <a:r>
              <a:rPr lang="en-US" altLang="ja-JP" sz="3600" dirty="0"/>
              <a:t>: </a:t>
            </a:r>
            <a:r>
              <a:rPr lang="ja-JP" altLang="en-US" sz="3600" dirty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『</a:t>
            </a:r>
            <a:r>
              <a:rPr lang="ja-JP" altLang="en-US" sz="2400" dirty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/>
              <a:t>』</a:t>
            </a:r>
            <a:r>
              <a:rPr lang="ja-JP" altLang="en-US" sz="2400" dirty="0"/>
              <a:t> </a:t>
            </a:r>
            <a:r>
              <a:rPr lang="en-US" altLang="ja-JP" sz="2400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複数の入力データから未知の類似したグループ（クラスタ）を発見する</a:t>
            </a:r>
            <a:endParaRPr lang="en-US" altLang="ja-JP" sz="1800" dirty="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7824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教師データ（ラベルつき特徴ベクトル）から特徴空間の分割方法を学習し，未知データにラベル付けを行なう手法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プロトタイプ法，</a:t>
            </a:r>
            <a:r>
              <a:rPr lang="en-US" altLang="ja-JP" sz="2400" dirty="0" err="1"/>
              <a:t>kNN</a:t>
            </a:r>
            <a:r>
              <a:rPr lang="ja-JP" altLang="en-US" sz="2400" dirty="0"/>
              <a:t>（</a:t>
            </a:r>
            <a:r>
              <a:rPr lang="en-US" altLang="ja-JP" sz="2400" dirty="0"/>
              <a:t>k-Nearest-Neighbor</a:t>
            </a:r>
            <a:r>
              <a:rPr lang="ja-JP" altLang="en-US" sz="2400" dirty="0"/>
              <a:t>法），</a:t>
            </a:r>
            <a:r>
              <a:rPr lang="en-US" altLang="ja-JP" sz="2400" dirty="0"/>
              <a:t>SVM</a:t>
            </a:r>
            <a:r>
              <a:rPr lang="ja-JP" altLang="en-US" sz="2400" dirty="0"/>
              <a:t>（</a:t>
            </a:r>
            <a:r>
              <a:rPr lang="en-US" altLang="ja-JP" sz="2400" dirty="0"/>
              <a:t>Support Vector </a:t>
            </a:r>
            <a:r>
              <a:rPr lang="en-US" altLang="ja-JP" sz="2400" dirty="0" err="1"/>
              <a:t>Macine</a:t>
            </a:r>
            <a:r>
              <a:rPr lang="ja-JP" altLang="en-US" sz="2400" dirty="0"/>
              <a:t>）</a:t>
            </a:r>
            <a:r>
              <a:rPr lang="en-US" altLang="ja-JP" sz="2400" dirty="0"/>
              <a:t>RM</a:t>
            </a:r>
            <a:r>
              <a:rPr lang="ja-JP" altLang="en-US" sz="2400" dirty="0"/>
              <a:t>（</a:t>
            </a:r>
            <a:r>
              <a:rPr lang="en-US" altLang="ja-JP" sz="2400" dirty="0"/>
              <a:t>Random Forest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各クラスを代表する点を選択（作成）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400" dirty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代表的なデータをプロトタイプにする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クラス内データの平均値をプロトタイプにする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プロトタイプまでの距離で識別するのは</a:t>
                </a:r>
                <a:r>
                  <a:rPr lang="en-US" altLang="ja-JP" sz="2400" dirty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でも明らかに分布の形が異なるクラス同士をユークリッド距離で比較していいの？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右図において</a:t>
                </a:r>
                <a:r>
                  <a:rPr lang="en-US" altLang="ja-JP" sz="2400" dirty="0"/>
                  <a:t>…</a:t>
                </a:r>
              </a:p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/>
                  <a:t>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5DA9C3CD-5A53-41E8-8EBB-A6136DB0F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7432" r="24299" b="5863"/>
          <a:stretch/>
        </p:blipFill>
        <p:spPr>
          <a:xfrm>
            <a:off x="7059521" y="1406844"/>
            <a:ext cx="4138858" cy="42014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/>
                  <a:t>N</a:t>
                </a:r>
                <a:r>
                  <a:rPr kumimoji="1" lang="ja-JP" altLang="en-US" sz="2000" dirty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/>
                  <a:t> </a:t>
                </a:r>
                <a:r>
                  <a:rPr lang="ja-JP" altLang="en-US" sz="2000" dirty="0"/>
                  <a:t>の平均と分散共分散行列は</a:t>
                </a:r>
                <a:r>
                  <a:rPr lang="en-US" altLang="ja-JP" sz="2000" dirty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/>
                  <a:t>	    </a:t>
                </a:r>
                <a:r>
                  <a:rPr kumimoji="1" lang="ja-JP" altLang="en-US" sz="2000" dirty="0"/>
                  <a:t>平均 </a:t>
                </a:r>
                <a:r>
                  <a:rPr kumimoji="1"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分散共分散行列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/>
                  <a:t>のユークリッド距離 </a:t>
                </a:r>
                <a:r>
                  <a:rPr kumimoji="1"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/>
                  <a:t>のマハラノビス距離 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4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0D04DBE-3BD9-40B7-BBD8-1952185D328A}"/>
              </a:ext>
            </a:extLst>
          </p:cNvPr>
          <p:cNvSpPr/>
          <p:nvPr/>
        </p:nvSpPr>
        <p:spPr>
          <a:xfrm>
            <a:off x="8950042" y="3328674"/>
            <a:ext cx="178908" cy="1789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0B41D61-A1E8-4A0C-ABA5-2B7291289485}"/>
              </a:ext>
            </a:extLst>
          </p:cNvPr>
          <p:cNvSpPr/>
          <p:nvPr/>
        </p:nvSpPr>
        <p:spPr>
          <a:xfrm>
            <a:off x="10321642" y="2757174"/>
            <a:ext cx="178908" cy="1789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/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/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593014" y="5885934"/>
            <a:ext cx="763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</a:t>
            </a:r>
            <a:r>
              <a:rPr lang="en-US" altLang="ja-JP" dirty="0"/>
              <a:t> : </a:t>
            </a:r>
            <a:r>
              <a:rPr lang="ja-JP" altLang="en-US" dirty="0"/>
              <a:t>点群</a:t>
            </a:r>
            <a:r>
              <a:rPr lang="en-US" altLang="ja-JP" dirty="0"/>
              <a:t>x</a:t>
            </a:r>
            <a:r>
              <a:rPr lang="ja-JP" altLang="en-US" dirty="0"/>
              <a:t>の分布（分散）を考慮した、点群</a:t>
            </a:r>
            <a:r>
              <a:rPr lang="en-US" altLang="ja-JP" dirty="0"/>
              <a:t>x</a:t>
            </a:r>
            <a:r>
              <a:rPr lang="ja-JP" altLang="en-US" dirty="0"/>
              <a:t>と点</a:t>
            </a:r>
            <a:r>
              <a:rPr lang="en-US" altLang="ja-JP" dirty="0"/>
              <a:t>p</a:t>
            </a:r>
            <a:r>
              <a:rPr lang="ja-JP" altLang="en-US"/>
              <a:t>の距離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83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640921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762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特徴空間において，未知データに対し，</a:t>
            </a:r>
            <a:r>
              <a:rPr kumimoji="1" lang="ja-JP" altLang="en-US" sz="2400" dirty="0"/>
              <a:t>距離が最も近い</a:t>
            </a:r>
            <a:r>
              <a:rPr kumimoji="1" lang="en-US" altLang="ja-JP" sz="2400" dirty="0"/>
              <a:t>k</a:t>
            </a:r>
            <a:r>
              <a:rPr kumimoji="1" lang="ja-JP" altLang="en-US" sz="2400" dirty="0"/>
              <a:t>個の教師データを検索し，その点の多数決でラベルを決定する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特徴空間の次元が低く教師データの量が十分多いときには高い精度が得られる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全教師データを保持するので</a:t>
            </a:r>
            <a:r>
              <a:rPr kumimoji="1" lang="ja-JP" altLang="en-US" sz="2400" dirty="0"/>
              <a:t>メモリ</a:t>
            </a:r>
            <a:r>
              <a:rPr lang="ja-JP" altLang="en-US" sz="2400" dirty="0"/>
              <a:t>消費が大きい</a:t>
            </a:r>
            <a:endParaRPr lang="en-US" altLang="ja-JP" sz="2400" dirty="0"/>
          </a:p>
          <a:p>
            <a:r>
              <a:rPr kumimoji="1" lang="ja-JP" altLang="en-US" sz="2400" dirty="0"/>
              <a:t>素朴な実装をすると計算量も大きくなる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1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794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3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202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d</a:t>
            </a:r>
            <a:r>
              <a:rPr kumimoji="1" lang="en-US" altLang="ja-JP" dirty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2</a:t>
            </a:r>
            <a:r>
              <a:rPr kumimoji="1" lang="ja-JP" altLang="en-US" dirty="0"/>
              <a:t>分木構造により空間を分割し，高速な近傍探索を可能にする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近傍探索の計算複雑度は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平均</a:t>
            </a: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最悪ケース　 </a:t>
            </a:r>
            <a:r>
              <a:rPr lang="en-US" altLang="ja-JP" dirty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7183987" cy="3049022"/>
            <a:chOff x="297730" y="3137477"/>
            <a:chExt cx="7183987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A10175B-570A-4FB6-93D5-5D82F61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72"/>
          <a:stretch/>
        </p:blipFill>
        <p:spPr bwMode="auto">
          <a:xfrm>
            <a:off x="7348774" y="4473981"/>
            <a:ext cx="42545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28E3F31-6A42-45DF-ADB6-AAECF43D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64" y="4473981"/>
            <a:ext cx="4076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5EE12A5-030C-41DA-BE03-0ACFAA67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5293"/>
          <a:stretch/>
        </p:blipFill>
        <p:spPr bwMode="auto">
          <a:xfrm>
            <a:off x="6851309" y="4473981"/>
            <a:ext cx="4159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C3C5CDA6-7A85-4066-8450-97F248E2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9800"/>
          <a:stretch/>
        </p:blipFill>
        <p:spPr bwMode="auto">
          <a:xfrm>
            <a:off x="7845135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329201FB-DD58-4F71-AE23-4D3FA635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8992"/>
          <a:stretch/>
        </p:blipFill>
        <p:spPr bwMode="auto">
          <a:xfrm>
            <a:off x="7354597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id="{7A8F4065-A5FD-427A-8335-1CF5C699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11806"/>
          <a:stretch/>
        </p:blipFill>
        <p:spPr bwMode="auto">
          <a:xfrm>
            <a:off x="6854534" y="5423518"/>
            <a:ext cx="4286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F01E482F-B1B8-4878-878F-60FCF34C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17"/>
          <a:stretch/>
        </p:blipFill>
        <p:spPr bwMode="auto">
          <a:xfrm>
            <a:off x="8996049" y="4475713"/>
            <a:ext cx="421577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B7B0EFDC-8AAC-4584-BDD6-2EA2681B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680"/>
          <a:stretch/>
        </p:blipFill>
        <p:spPr bwMode="auto">
          <a:xfrm>
            <a:off x="9492588" y="4475713"/>
            <a:ext cx="41910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595BDCCF-AD50-4C43-B3E9-67B5BA31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9998866" y="4475713"/>
            <a:ext cx="4164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id="{4FB7FC17-10A3-4728-A6C7-0958FCA2A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/>
          <a:stretch/>
        </p:blipFill>
        <p:spPr bwMode="auto">
          <a:xfrm>
            <a:off x="9491350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6E6FF16-941B-4033-BA39-E1BB6D4C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5039"/>
          <a:stretch/>
        </p:blipFill>
        <p:spPr bwMode="auto">
          <a:xfrm>
            <a:off x="8996049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260B9D0D-29D4-4D66-9377-BB692E4D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8064"/>
          <a:stretch/>
        </p:blipFill>
        <p:spPr bwMode="auto">
          <a:xfrm>
            <a:off x="9986650" y="5423518"/>
            <a:ext cx="428626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3920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3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矢印コネクタ 3"/>
          <p:cNvCxnSpPr/>
          <p:nvPr/>
        </p:nvCxnSpPr>
        <p:spPr>
          <a:xfrm>
            <a:off x="7685131" y="6488354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 flipV="1">
            <a:off x="7685131" y="4192829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正方形/長方形 73"/>
              <p:cNvSpPr/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74" name="正方形/長方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正方形/長方形 74"/>
              <p:cNvSpPr/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75" name="正方形/長方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94" name="円/楕円 173"/>
            <p:cNvSpPr/>
            <p:nvPr/>
          </p:nvSpPr>
          <p:spPr>
            <a:xfrm>
              <a:off x="8078281" y="5799625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円/楕円 172"/>
            <p:cNvSpPr/>
            <p:nvPr/>
          </p:nvSpPr>
          <p:spPr>
            <a:xfrm>
              <a:off x="8056357" y="4596927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円/楕円 183"/>
            <p:cNvSpPr/>
            <p:nvPr/>
          </p:nvSpPr>
          <p:spPr>
            <a:xfrm>
              <a:off x="9632481" y="4440540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円/楕円 184"/>
            <p:cNvSpPr/>
            <p:nvPr/>
          </p:nvSpPr>
          <p:spPr>
            <a:xfrm>
              <a:off x="9655816" y="5701634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矢印コネクタ 91"/>
          <p:cNvCxnSpPr/>
          <p:nvPr/>
        </p:nvCxnSpPr>
        <p:spPr>
          <a:xfrm>
            <a:off x="7685131" y="6488354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7685131" y="4192829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正方形/長方形 160"/>
              <p:cNvSpPr/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61" name="正方形/長方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正方形/長方形 163"/>
              <p:cNvSpPr/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64" name="正方形/長方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50" name="円/楕円 173"/>
          <p:cNvSpPr/>
          <p:nvPr/>
        </p:nvSpPr>
        <p:spPr>
          <a:xfrm>
            <a:off x="8078281" y="5799625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1" name="円/楕円 172"/>
          <p:cNvSpPr/>
          <p:nvPr/>
        </p:nvSpPr>
        <p:spPr>
          <a:xfrm>
            <a:off x="8056357" y="4596927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2" name="円/楕円 183"/>
          <p:cNvSpPr/>
          <p:nvPr/>
        </p:nvSpPr>
        <p:spPr>
          <a:xfrm>
            <a:off x="9632481" y="4440540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4" name="円/楕円 184"/>
          <p:cNvSpPr/>
          <p:nvPr/>
        </p:nvSpPr>
        <p:spPr>
          <a:xfrm>
            <a:off x="9655816" y="5701634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61695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パターン認識は多様な分野で多様なデータに対して応用されている</a:t>
            </a:r>
            <a:endParaRPr lang="en-US" altLang="ja-JP" i="1" dirty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2400429"/>
            <a:ext cx="10723840" cy="375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画像認識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(Computer vision)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文字認識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(Optical character recognition)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音声認識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Bioinformatics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Biometrics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41033" y="268394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63715" y="293231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894942" y="422938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27592" y="422075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62928" y="379389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697055" y="379151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343206" y="300600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71260" y="270882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593155" y="381877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27282" y="381639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49056" y="418532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09283" y="418294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A66FD05-F2D7-A717-C825-7E22B7513CA2}"/>
              </a:ext>
            </a:extLst>
          </p:cNvPr>
          <p:cNvSpPr txBox="1"/>
          <p:nvPr/>
        </p:nvSpPr>
        <p:spPr>
          <a:xfrm>
            <a:off x="256756" y="93691"/>
            <a:ext cx="787908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つぎの二通りの分割ならどちらが良い分割でしょうか？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88CD1725-7774-26DD-B48D-C8DDAE92BA53}"/>
                  </a:ext>
                </a:extLst>
              </p:cNvPr>
              <p:cNvSpPr/>
              <p:nvPr/>
            </p:nvSpPr>
            <p:spPr>
              <a:xfrm>
                <a:off x="2780812" y="182044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88CD1725-7774-26DD-B48D-C8DDAE92B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12" y="1820448"/>
                <a:ext cx="2699008" cy="737189"/>
              </a:xfrm>
              <a:prstGeom prst="rect">
                <a:avLst/>
              </a:prstGeom>
              <a:blipFill>
                <a:blip r:embed="rId3"/>
                <a:stretch>
                  <a:fillRect l="-451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78B165BD-5228-7C20-4838-1DF9FB91CA82}"/>
                  </a:ext>
                </a:extLst>
              </p:cNvPr>
              <p:cNvSpPr/>
              <p:nvPr/>
            </p:nvSpPr>
            <p:spPr>
              <a:xfrm>
                <a:off x="4312643" y="5172457"/>
                <a:ext cx="224170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78B165BD-5228-7C20-4838-1DF9FB91C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43" y="5172457"/>
                <a:ext cx="2241704" cy="645048"/>
              </a:xfrm>
              <a:prstGeom prst="rect">
                <a:avLst/>
              </a:prstGeom>
              <a:blipFill>
                <a:blip r:embed="rId4"/>
                <a:stretch>
                  <a:fillRect l="-4076" b="-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767C29F3-1F4F-A7D3-2D7E-D6A58ADAF872}"/>
                  </a:ext>
                </a:extLst>
              </p:cNvPr>
              <p:cNvSpPr/>
              <p:nvPr/>
            </p:nvSpPr>
            <p:spPr>
              <a:xfrm>
                <a:off x="2235266" y="5172457"/>
                <a:ext cx="222407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767C29F3-1F4F-A7D3-2D7E-D6A58ADAF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66" y="5172457"/>
                <a:ext cx="2224070" cy="645048"/>
              </a:xfrm>
              <a:prstGeom prst="rect">
                <a:avLst/>
              </a:prstGeom>
              <a:blipFill>
                <a:blip r:embed="rId5"/>
                <a:stretch>
                  <a:fillRect l="-4384" b="-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175D30AC-01DB-EAEC-9DE2-F7427EE640C0}"/>
                  </a:ext>
                </a:extLst>
              </p:cNvPr>
              <p:cNvSpPr/>
              <p:nvPr/>
            </p:nvSpPr>
            <p:spPr>
              <a:xfrm>
                <a:off x="8859815" y="1806609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175D30AC-01DB-EAEC-9DE2-F7427EE64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15" y="1806609"/>
                <a:ext cx="2699008" cy="737189"/>
              </a:xfrm>
              <a:prstGeom prst="rect">
                <a:avLst/>
              </a:prstGeom>
              <a:blipFill>
                <a:blip r:embed="rId6"/>
                <a:stretch>
                  <a:fillRect l="-451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96AAD0C-B7CE-0346-09CA-1812A88A6E5C}"/>
                  </a:ext>
                </a:extLst>
              </p:cNvPr>
              <p:cNvSpPr/>
              <p:nvPr/>
            </p:nvSpPr>
            <p:spPr>
              <a:xfrm>
                <a:off x="9922256" y="5172457"/>
                <a:ext cx="2336281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96AAD0C-B7CE-0346-09CA-1812A88A6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256" y="5172457"/>
                <a:ext cx="2336281" cy="645048"/>
              </a:xfrm>
              <a:prstGeom prst="rect">
                <a:avLst/>
              </a:prstGeom>
              <a:blipFill>
                <a:blip r:embed="rId7"/>
                <a:stretch>
                  <a:fillRect l="-4178" b="-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75DDE477-7F29-F0D3-2C79-6B4CE0A473F7}"/>
                  </a:ext>
                </a:extLst>
              </p:cNvPr>
              <p:cNvSpPr/>
              <p:nvPr/>
            </p:nvSpPr>
            <p:spPr>
              <a:xfrm>
                <a:off x="7962785" y="5172457"/>
                <a:ext cx="2211246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75DDE477-7F29-F0D3-2C79-6B4CE0A47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785" y="5172457"/>
                <a:ext cx="2211246" cy="645048"/>
              </a:xfrm>
              <a:prstGeom prst="rect">
                <a:avLst/>
              </a:prstGeom>
              <a:blipFill>
                <a:blip r:embed="rId8"/>
                <a:stretch>
                  <a:fillRect l="-4132" b="-7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09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474496" y="3422998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297178" y="3671373"/>
            <a:ext cx="2482953" cy="1903487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828405" y="4758887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461055" y="4750262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>
            <a:cxnSpLocks/>
          </p:cNvCxnSpPr>
          <p:nvPr/>
        </p:nvCxnSpPr>
        <p:spPr>
          <a:xfrm flipH="1">
            <a:off x="3512488" y="4447228"/>
            <a:ext cx="135110" cy="28577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cxnSpLocks/>
          </p:cNvCxnSpPr>
          <p:nvPr/>
        </p:nvCxnSpPr>
        <p:spPr>
          <a:xfrm>
            <a:off x="4630518" y="4444848"/>
            <a:ext cx="105132" cy="270969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76669" y="3745057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04723" y="3447875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526618" y="4424480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660745" y="4422100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882519" y="4733880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442746" y="4731499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A66FD05-F2D7-A717-C825-7E22B7513CA2}"/>
              </a:ext>
            </a:extLst>
          </p:cNvPr>
          <p:cNvSpPr txBox="1"/>
          <p:nvPr/>
        </p:nvSpPr>
        <p:spPr>
          <a:xfrm>
            <a:off x="256756" y="227041"/>
            <a:ext cx="1064906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データ点の割合を出現確率と考えて，エントロピーを計算してみると・・・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88CD1725-7774-26DD-B48D-C8DDAE92BA53}"/>
                  </a:ext>
                </a:extLst>
              </p:cNvPr>
              <p:cNvSpPr/>
              <p:nvPr/>
            </p:nvSpPr>
            <p:spPr>
              <a:xfrm>
                <a:off x="2714275" y="2730953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88CD1725-7774-26DD-B48D-C8DDAE92B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275" y="2730953"/>
                <a:ext cx="2699008" cy="737189"/>
              </a:xfrm>
              <a:prstGeom prst="rect">
                <a:avLst/>
              </a:prstGeom>
              <a:blipFill>
                <a:blip r:embed="rId3"/>
                <a:stretch>
                  <a:fillRect l="-451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78B165BD-5228-7C20-4838-1DF9FB91CA82}"/>
                  </a:ext>
                </a:extLst>
              </p:cNvPr>
              <p:cNvSpPr/>
              <p:nvPr/>
            </p:nvSpPr>
            <p:spPr>
              <a:xfrm>
                <a:off x="4246106" y="5701962"/>
                <a:ext cx="224170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78B165BD-5228-7C20-4838-1DF9FB91C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06" y="5701962"/>
                <a:ext cx="2241704" cy="645048"/>
              </a:xfrm>
              <a:prstGeom prst="rect">
                <a:avLst/>
              </a:prstGeom>
              <a:blipFill>
                <a:blip r:embed="rId4"/>
                <a:stretch>
                  <a:fillRect l="-4360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767C29F3-1F4F-A7D3-2D7E-D6A58ADAF872}"/>
                  </a:ext>
                </a:extLst>
              </p:cNvPr>
              <p:cNvSpPr/>
              <p:nvPr/>
            </p:nvSpPr>
            <p:spPr>
              <a:xfrm>
                <a:off x="2168729" y="5701962"/>
                <a:ext cx="222407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767C29F3-1F4F-A7D3-2D7E-D6A58ADAF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729" y="5701962"/>
                <a:ext cx="2224070" cy="645048"/>
              </a:xfrm>
              <a:prstGeom prst="rect">
                <a:avLst/>
              </a:prstGeom>
              <a:blipFill>
                <a:blip r:embed="rId5"/>
                <a:stretch>
                  <a:fillRect l="-4384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175D30AC-01DB-EAEC-9DE2-F7427EE640C0}"/>
                  </a:ext>
                </a:extLst>
              </p:cNvPr>
              <p:cNvSpPr/>
              <p:nvPr/>
            </p:nvSpPr>
            <p:spPr>
              <a:xfrm>
                <a:off x="8250294" y="2678219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175D30AC-01DB-EAEC-9DE2-F7427EE64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94" y="2678219"/>
                <a:ext cx="2699008" cy="737189"/>
              </a:xfrm>
              <a:prstGeom prst="rect">
                <a:avLst/>
              </a:prstGeom>
              <a:blipFill>
                <a:blip r:embed="rId6"/>
                <a:stretch>
                  <a:fillRect l="-451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96AAD0C-B7CE-0346-09CA-1812A88A6E5C}"/>
                  </a:ext>
                </a:extLst>
              </p:cNvPr>
              <p:cNvSpPr/>
              <p:nvPr/>
            </p:nvSpPr>
            <p:spPr>
              <a:xfrm>
                <a:off x="9855719" y="5721012"/>
                <a:ext cx="2336281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F96AAD0C-B7CE-0346-09CA-1812A88A6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719" y="5721012"/>
                <a:ext cx="2336281" cy="645048"/>
              </a:xfrm>
              <a:prstGeom prst="rect">
                <a:avLst/>
              </a:prstGeom>
              <a:blipFill>
                <a:blip r:embed="rId7"/>
                <a:stretch>
                  <a:fillRect l="-4178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75DDE477-7F29-F0D3-2C79-6B4CE0A473F7}"/>
                  </a:ext>
                </a:extLst>
              </p:cNvPr>
              <p:cNvSpPr/>
              <p:nvPr/>
            </p:nvSpPr>
            <p:spPr>
              <a:xfrm>
                <a:off x="7896248" y="5721012"/>
                <a:ext cx="2211246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75DDE477-7F29-F0D3-2C79-6B4CE0A47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48" y="5721012"/>
                <a:ext cx="2211246" cy="645048"/>
              </a:xfrm>
              <a:prstGeom prst="rect">
                <a:avLst/>
              </a:prstGeom>
              <a:blipFill>
                <a:blip r:embed="rId8"/>
                <a:stretch>
                  <a:fillRect l="-4132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264189" y="1415121"/>
                <a:ext cx="5288735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9" y="1415121"/>
                <a:ext cx="5288735" cy="831115"/>
              </a:xfrm>
              <a:prstGeom prst="rect">
                <a:avLst/>
              </a:prstGeom>
              <a:blipFill>
                <a:blip r:embed="rId9"/>
                <a:stretch>
                  <a:fillRect l="-275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テキスト ボックス 176"/>
          <p:cNvSpPr txBox="1"/>
          <p:nvPr/>
        </p:nvSpPr>
        <p:spPr>
          <a:xfrm>
            <a:off x="5642492" y="1399791"/>
            <a:ext cx="83974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全クラスの出現確率が均等なほどエントロピーは大</a:t>
            </a:r>
            <a:endParaRPr lang="en-US" altLang="ja-JP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全クラスの出現確率が偏るとエントロピーは小</a:t>
            </a:r>
            <a:endParaRPr lang="en-US" altLang="ja-JP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754DB303-4194-B701-CF2B-B1EA9FC1CCC5}"/>
              </a:ext>
            </a:extLst>
          </p:cNvPr>
          <p:cNvSpPr/>
          <p:nvPr/>
        </p:nvSpPr>
        <p:spPr>
          <a:xfrm>
            <a:off x="2807212" y="6288394"/>
            <a:ext cx="109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/>
                </a:solidFill>
                <a:effectLst/>
                <a:ea typeface="メイリオ" panose="020B0604030504040204" pitchFamily="50" charset="-128"/>
                <a:cs typeface="メイリオ" panose="020B0604030504040204" pitchFamily="50" charset="-128"/>
              </a:rPr>
              <a:t>0.985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B996AAAC-1CC8-F655-1F37-FE55D0A301AD}"/>
              </a:ext>
            </a:extLst>
          </p:cNvPr>
          <p:cNvSpPr/>
          <p:nvPr/>
        </p:nvSpPr>
        <p:spPr>
          <a:xfrm>
            <a:off x="4898205" y="6274045"/>
            <a:ext cx="1288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/>
                </a:solidFill>
                <a:effectLst/>
                <a:ea typeface="メイリオ" panose="020B0604030504040204" pitchFamily="50" charset="-128"/>
                <a:cs typeface="メイリオ" panose="020B0604030504040204" pitchFamily="50" charset="-128"/>
              </a:rPr>
              <a:t>0.988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C5D2D869-69FF-CF50-D470-13D00E1E5563}"/>
              </a:ext>
            </a:extLst>
          </p:cNvPr>
          <p:cNvSpPr/>
          <p:nvPr/>
        </p:nvSpPr>
        <p:spPr>
          <a:xfrm>
            <a:off x="5224527" y="2870581"/>
            <a:ext cx="1296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ea typeface="メイリオ" panose="020B0604030504040204" pitchFamily="50" charset="-128"/>
                <a:cs typeface="メイリオ" panose="020B0604030504040204" pitchFamily="50" charset="-128"/>
              </a:rPr>
              <a:t>1.921</a:t>
            </a:r>
            <a:endParaRPr lang="en-US" altLang="ja-JP" sz="2400" b="1" dirty="0">
              <a:solidFill>
                <a:schemeClr val="tx1"/>
              </a:solidFill>
              <a:effectLst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D0874845-50F4-4B83-49DB-0644F1D161CC}"/>
              </a:ext>
            </a:extLst>
          </p:cNvPr>
          <p:cNvSpPr/>
          <p:nvPr/>
        </p:nvSpPr>
        <p:spPr>
          <a:xfrm>
            <a:off x="8642118" y="6304458"/>
            <a:ext cx="1060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ea typeface="メイリオ" panose="020B0604030504040204" pitchFamily="50" charset="-128"/>
                <a:cs typeface="メイリオ" panose="020B0604030504040204" pitchFamily="50" charset="-128"/>
              </a:rPr>
              <a:t>1.097</a:t>
            </a:r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8594ACB9-5571-9B6C-6CB2-211EAD532600}"/>
              </a:ext>
            </a:extLst>
          </p:cNvPr>
          <p:cNvSpPr/>
          <p:nvPr/>
        </p:nvSpPr>
        <p:spPr>
          <a:xfrm>
            <a:off x="10631503" y="6288394"/>
            <a:ext cx="1270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/>
                </a:solidFill>
                <a:effectLst/>
                <a:ea typeface="メイリオ" panose="020B0604030504040204" pitchFamily="50" charset="-128"/>
                <a:cs typeface="メイリオ" panose="020B0604030504040204" pitchFamily="50" charset="-128"/>
              </a:rPr>
              <a:t>1.769</a:t>
            </a:r>
          </a:p>
        </p:txBody>
      </p: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406AC980-97CB-DE9C-BC39-8E917BC92FCF}"/>
              </a:ext>
            </a:extLst>
          </p:cNvPr>
          <p:cNvSpPr/>
          <p:nvPr/>
        </p:nvSpPr>
        <p:spPr>
          <a:xfrm>
            <a:off x="10717391" y="2834971"/>
            <a:ext cx="1296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ea typeface="メイリオ" panose="020B0604030504040204" pitchFamily="50" charset="-128"/>
                <a:cs typeface="メイリオ" panose="020B0604030504040204" pitchFamily="50" charset="-128"/>
              </a:rPr>
              <a:t>1.921</a:t>
            </a:r>
          </a:p>
        </p:txBody>
      </p:sp>
    </p:spTree>
    <p:extLst>
      <p:ext uri="{BB962C8B-B14F-4D97-AF65-F5344CB8AC3E}">
        <p14:creationId xmlns:p14="http://schemas.microsoft.com/office/powerpoint/2010/main" val="3230682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9" cy="737189"/>
              </a:xfrm>
              <a:prstGeom prst="rect">
                <a:avLst/>
              </a:prstGeom>
              <a:blipFill>
                <a:blip r:embed="rId3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768468"/>
                <a:ext cx="6903865" cy="701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80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</m:t>
                    </m:r>
                    <m:r>
                      <m:rPr>
                        <m:nor/>
                      </m:rPr>
                      <a:rPr lang="en-US" altLang="ja-JP" sz="28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0.985</m:t>
                    </m:r>
                  </m:oMath>
                </a14:m>
                <a:endParaRPr lang="en-US" altLang="ja-JP" sz="28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768468"/>
                <a:ext cx="6903865" cy="701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5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629769"/>
                <a:ext cx="6758722" cy="703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8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0=</m:t>
                    </m:r>
                    <m:r>
                      <m:rPr>
                        <m:nor/>
                      </m:rPr>
                      <a:rPr lang="en-US" altLang="ja-JP" sz="28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0.988</m:t>
                    </m:r>
                  </m:oMath>
                </a14:m>
                <a:endParaRPr lang="en-US" altLang="ja-JP" sz="2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629769"/>
                <a:ext cx="6758722" cy="7039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1802336" y="5493379"/>
                <a:ext cx="7519879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921 −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0.985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0.988= </m:t>
                    </m:r>
                  </m:oMath>
                </a14:m>
                <a:r>
                  <a:rPr lang="en-US" altLang="ja-JP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0.934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5493379"/>
                <a:ext cx="7519879" cy="704295"/>
              </a:xfrm>
              <a:prstGeom prst="rect">
                <a:avLst/>
              </a:prstGeom>
              <a:blipFill>
                <a:blip r:embed="rId7"/>
                <a:stretch>
                  <a:fillRect l="-1703" r="-973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8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704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8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</m:t>
                    </m:r>
                    <m:r>
                      <m:rPr>
                        <m:nor/>
                      </m:rPr>
                      <a:rPr lang="en-US" altLang="ja-JP" sz="28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1.921</m:t>
                    </m:r>
                  </m:oMath>
                </a14:m>
                <a:endParaRPr lang="en-US" altLang="ja-JP" sz="2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704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3534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 （計算式）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34D92A-004E-8816-6A36-7B2E17ECA7E8}"/>
              </a:ext>
            </a:extLst>
          </p:cNvPr>
          <p:cNvSpPr txBox="1"/>
          <p:nvPr/>
        </p:nvSpPr>
        <p:spPr>
          <a:xfrm>
            <a:off x="9690613" y="648866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底は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>
                <a:blip r:embed="rId3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763338"/>
                <a:ext cx="8160813" cy="71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=1.097</m:t>
                    </m:r>
                  </m:oMath>
                </a14:m>
                <a:endParaRPr lang="en-US" altLang="ja-JP" sz="2800" dirty="0"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763338"/>
                <a:ext cx="8160813" cy="710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5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628358"/>
                <a:ext cx="9413918" cy="71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8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1.76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9</m:t>
                    </m:r>
                  </m:oMath>
                </a14:m>
                <a:endParaRPr lang="en-US" altLang="ja-JP" sz="2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628358"/>
                <a:ext cx="9413918" cy="710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1802336" y="5493379"/>
                <a:ext cx="8920360" cy="710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1.921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1.097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1.769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𝟒𝟑𝟐</m:t>
                    </m:r>
                  </m:oMath>
                </a14:m>
                <a:endParaRPr lang="en-US" altLang="ja-JP" sz="2800" dirty="0"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5493379"/>
                <a:ext cx="8920360" cy="710451"/>
              </a:xfrm>
              <a:prstGeom prst="rect">
                <a:avLst/>
              </a:prstGeom>
              <a:blipFill>
                <a:blip r:embed="rId7"/>
                <a:stretch>
                  <a:fillRect l="-1435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8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11205604" cy="704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8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メイリオ" panose="020B0604030504040204" pitchFamily="50" charset="-128"/>
                      </a:rPr>
                      <m:t>1.921</m:t>
                    </m:r>
                  </m:oMath>
                </a14:m>
                <a:endParaRPr lang="en-US" altLang="ja-JP" sz="28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11205604" cy="704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3534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 （計算式）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テキスト ボックス 67"/>
          <p:cNvSpPr txBox="1"/>
          <p:nvPr/>
        </p:nvSpPr>
        <p:spPr>
          <a:xfrm>
            <a:off x="336787" y="905695"/>
            <a:ext cx="520687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36787" y="2289167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7" y="2289167"/>
                <a:ext cx="5638387" cy="831115"/>
              </a:xfrm>
              <a:prstGeom prst="rect">
                <a:avLst/>
              </a:prstGeom>
              <a:blipFill>
                <a:blip r:embed="rId3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36787" y="3256740"/>
                <a:ext cx="6041847" cy="2088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分割により減少したエントロピーを表す</a:t>
                </a:r>
                <a:endParaRPr lang="en-US" altLang="ja-JP" sz="2400" i="1" dirty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7" y="3256740"/>
                <a:ext cx="6041847" cy="2088392"/>
              </a:xfrm>
              <a:prstGeom prst="rect">
                <a:avLst/>
              </a:prstGeom>
              <a:blipFill>
                <a:blip r:embed="rId4"/>
                <a:stretch>
                  <a:fillRect l="-1514" t="-1749" r="-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4167771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870589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980544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978164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5347094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5344713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41033" y="8387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63715" y="10871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894942" y="23842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27592" y="23755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62928" y="19487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697055" y="19463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190742" y="11608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71260" y="8636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593155" y="19736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27282" y="19712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49056" y="23401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09283" y="23377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/>
          <p:cNvSpPr/>
          <p:nvPr/>
        </p:nvSpPr>
        <p:spPr>
          <a:xfrm>
            <a:off x="1190610" y="3625446"/>
            <a:ext cx="3034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0.934</a:t>
            </a:r>
          </a:p>
        </p:txBody>
      </p:sp>
      <p:sp>
        <p:nvSpPr>
          <p:cNvPr id="177" name="正方形/長方形 176"/>
          <p:cNvSpPr/>
          <p:nvPr/>
        </p:nvSpPr>
        <p:spPr>
          <a:xfrm>
            <a:off x="7721309" y="3625446"/>
            <a:ext cx="3034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0.432</a:t>
            </a: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葉に属すデータ点のうち出現確率が最大のもののラベルを選択（単純ベイズ、多数決）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9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12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18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2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4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15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/>
              <a:t>集団学習 </a:t>
            </a:r>
            <a:r>
              <a:rPr lang="en-US" altLang="ja-JP" sz="3600" dirty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弱識別器を多数組み合わせて強識別器を実現する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弱識別器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精度の低い識別器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強識別器 </a:t>
            </a:r>
            <a:r>
              <a:rPr lang="en-US" altLang="ja-JP" sz="2400" dirty="0"/>
              <a:t>: </a:t>
            </a:r>
            <a:r>
              <a:rPr lang="ja-JP" altLang="en-US" sz="2400" dirty="0"/>
              <a:t>精度の高い識別器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　決定木 </a:t>
            </a:r>
            <a:r>
              <a:rPr lang="en-US" altLang="ja-JP" sz="2400" b="1" dirty="0">
                <a:sym typeface="Wingdings" panose="05000000000000000000" pitchFamily="2" charset="2"/>
              </a:rPr>
              <a:t> </a:t>
            </a:r>
            <a:r>
              <a:rPr lang="ja-JP" altLang="en-US" sz="2400" b="1" dirty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>
                <a:sym typeface="Wingdings" panose="05000000000000000000" pitchFamily="2" charset="2"/>
              </a:rPr>
              <a:t>(</a:t>
            </a:r>
            <a:r>
              <a:rPr lang="en-US" altLang="ja-JP" sz="2400" b="1" dirty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木が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評価時には全ての木の平均値を出力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特徴空間が超平面（</a:t>
            </a:r>
            <a:r>
              <a:rPr lang="en-US" altLang="ja-JP" sz="2400" dirty="0"/>
              <a:t>2</a:t>
            </a:r>
            <a:r>
              <a:rPr lang="ja-JP" altLang="en-US" sz="2400" dirty="0"/>
              <a:t>次元なら直線）で分離可能なとき・・・</a:t>
            </a:r>
            <a:endParaRPr lang="en-US" altLang="ja-JP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超平面と最も近いデータ点との距離が最大となるような超平面を選択する</a:t>
            </a:r>
            <a:endParaRPr lang="en-US" altLang="ja-JP" sz="2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これをマージン最大化という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最近傍点をサポートベクトルという</a:t>
            </a: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超平面の方程式だけを記録すればよいのでメモリ消費が少ない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※</a:t>
            </a:r>
            <a:r>
              <a:rPr lang="ja-JP" altLang="en-US" sz="2000" dirty="0"/>
              <a:t>線形分離不可能な場合 </a:t>
            </a:r>
            <a:endParaRPr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カーネルトリック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2B52187-C2F3-4546-98DD-749832B85AD6}"/>
              </a:ext>
            </a:extLst>
          </p:cNvPr>
          <p:cNvGrpSpPr/>
          <p:nvPr/>
        </p:nvGrpSpPr>
        <p:grpSpPr>
          <a:xfrm>
            <a:off x="7861465" y="2303308"/>
            <a:ext cx="1823613" cy="3515601"/>
            <a:chOff x="7861465" y="2303308"/>
            <a:chExt cx="1823613" cy="3515601"/>
          </a:xfrm>
        </p:grpSpPr>
        <p:cxnSp>
          <p:nvCxnSpPr>
            <p:cNvPr id="112" name="直線コネクタ 111"/>
            <p:cNvCxnSpPr/>
            <p:nvPr/>
          </p:nvCxnSpPr>
          <p:spPr>
            <a:xfrm flipV="1">
              <a:off x="8517730" y="3262313"/>
              <a:ext cx="228601" cy="8334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A9BD5DE-7EE7-4088-9079-1489B732F970}"/>
                </a:ext>
              </a:extLst>
            </p:cNvPr>
            <p:cNvGrpSpPr/>
            <p:nvPr/>
          </p:nvGrpSpPr>
          <p:grpSpPr>
            <a:xfrm>
              <a:off x="7861465" y="2303308"/>
              <a:ext cx="1823613" cy="3515601"/>
              <a:chOff x="7861465" y="2303308"/>
              <a:chExt cx="1823613" cy="3515601"/>
            </a:xfrm>
          </p:grpSpPr>
          <p:cxnSp>
            <p:nvCxnSpPr>
              <p:cNvPr id="100" name="直線コネクタ 99"/>
              <p:cNvCxnSpPr/>
              <p:nvPr/>
            </p:nvCxnSpPr>
            <p:spPr>
              <a:xfrm>
                <a:off x="7861465" y="2318076"/>
                <a:ext cx="1290213" cy="350083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95855" y="2320763"/>
                <a:ext cx="1289223" cy="349814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8122722" y="2303308"/>
                <a:ext cx="1291279" cy="35037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正方形/長方形 116"/>
              <p:cNvSpPr/>
              <p:nvPr/>
            </p:nvSpPr>
            <p:spPr>
              <a:xfrm>
                <a:off x="8446039" y="3015734"/>
                <a:ext cx="30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/>
                  <a:t>d</a:t>
                </a:r>
                <a:endParaRPr lang="ja-JP" altLang="en-US" dirty="0"/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  <a:r>
              <a:rPr kumimoji="1" lang="en-US" altLang="ja-JP" dirty="0"/>
              <a:t>: </a:t>
            </a:r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4280729"/>
          </a:xfrm>
        </p:spPr>
        <p:txBody>
          <a:bodyPr>
            <a:normAutofit/>
          </a:bodyPr>
          <a:lstStyle/>
          <a:p>
            <a:r>
              <a:rPr lang="ja-JP" altLang="en-US" dirty="0"/>
              <a:t>識別器 </a:t>
            </a:r>
            <a:r>
              <a:rPr lang="en-US" altLang="ja-JP" dirty="0"/>
              <a:t>: </a:t>
            </a:r>
            <a:r>
              <a:rPr lang="ja-JP" altLang="en-US" dirty="0"/>
              <a:t>教師データに基づき特徴空間を分割することで，未知データへのラベル付けを行なう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特に</a:t>
            </a:r>
            <a:r>
              <a:rPr kumimoji="1" lang="ja-JP" altLang="en-US" dirty="0"/>
              <a:t>有名な下の識別器を紹介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 Nearest Neighbor</a:t>
            </a:r>
          </a:p>
          <a:p>
            <a:pPr lvl="1"/>
            <a:r>
              <a:rPr lang="en-US" altLang="ja-JP" dirty="0"/>
              <a:t>Random Forests</a:t>
            </a:r>
          </a:p>
          <a:p>
            <a:pPr lvl="1"/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文字認識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Windows IME pad</a:t>
            </a:r>
          </a:p>
          <a:p>
            <a:pPr marL="0" indent="0">
              <a:buNone/>
            </a:pPr>
            <a:r>
              <a:rPr lang="ja-JP" altLang="en-US" dirty="0"/>
              <a:t>読めない漢字の手書きにより検索を支援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- </a:t>
            </a:r>
            <a:r>
              <a:rPr kumimoji="1" lang="ja-JP" altLang="en-US" dirty="0"/>
              <a:t>音声認識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その他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/>
              <a:t>指紋</a:t>
            </a:r>
            <a:r>
              <a:rPr kumimoji="1" lang="ja-JP" altLang="en-US" sz="3200" dirty="0"/>
              <a:t>認証</a:t>
            </a:r>
            <a:endParaRPr kumimoji="1" lang="en-US" altLang="ja-JP" sz="3200" dirty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未知の類似したグループ　　（クラスタ）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12992</TotalTime>
  <Words>4503</Words>
  <Application>Microsoft Office PowerPoint</Application>
  <PresentationFormat>ワイド画面</PresentationFormat>
  <Paragraphs>947</Paragraphs>
  <Slides>59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メイリオ</vt:lpstr>
      <vt:lpstr>Arial</vt:lpstr>
      <vt:lpstr>Arial</vt:lpstr>
      <vt:lpstr>Calibri</vt:lpstr>
      <vt:lpstr>Cambria Math</vt:lpstr>
      <vt:lpstr>Wingdings</vt:lpstr>
      <vt:lpstr>Office テーマ</vt:lpstr>
      <vt:lpstr>コンピュータビジョン</vt:lpstr>
      <vt:lpstr>Contents</vt:lpstr>
      <vt:lpstr>パターン認識とは1</vt:lpstr>
      <vt:lpstr>パターン認識</vt:lpstr>
      <vt:lpstr>パターン認識</vt:lpstr>
      <vt:lpstr>身近な応用例 – 文字認識</vt:lpstr>
      <vt:lpstr>身近な応用例 - 音声認識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パターン認識とは2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識別器1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kNN(k-Nearest Neighbor法)</vt:lpstr>
      <vt:lpstr>kNN(k-Nearest Neighbor法)</vt:lpstr>
      <vt:lpstr>余談: 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識別器2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まとめ: 識別器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井尻　敬</cp:lastModifiedBy>
  <cp:revision>396</cp:revision>
  <cp:lastPrinted>2024-05-29T16:30:14Z</cp:lastPrinted>
  <dcterms:created xsi:type="dcterms:W3CDTF">2017-01-19T02:23:36Z</dcterms:created>
  <dcterms:modified xsi:type="dcterms:W3CDTF">2024-05-29T16:32:18Z</dcterms:modified>
</cp:coreProperties>
</file>